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274" d="100"/>
          <a:sy n="274" d="100"/>
        </p:scale>
        <p:origin x="660" y="3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297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5786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7580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7904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909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93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5283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9691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1874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8803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91363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7AD43-F800-4F01-99D5-763AC7861D6B}" type="datetimeFigureOut">
              <a:rPr lang="it-IT" smtClean="0"/>
              <a:t>14/09/2022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D286C-855D-4B1B-BE1C-0F4939DB827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707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22148" y="0"/>
            <a:ext cx="8229600" cy="562074"/>
          </a:xfrm>
        </p:spPr>
        <p:txBody>
          <a:bodyPr>
            <a:normAutofit/>
          </a:bodyPr>
          <a:lstStyle/>
          <a:p>
            <a:r>
              <a:rPr lang="it-IT" sz="2400" b="1" dirty="0" smtClean="0">
                <a:solidFill>
                  <a:srgbClr val="0070C0"/>
                </a:solidFill>
              </a:rPr>
              <a:t>Il villaggio palafitticolo dell’Età del Bronzo</a:t>
            </a:r>
            <a:endParaRPr lang="it-IT" sz="2400" b="1" dirty="0">
              <a:solidFill>
                <a:srgbClr val="0070C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>
          <a:xfrm>
            <a:off x="129554" y="467177"/>
            <a:ext cx="4326632" cy="4464496"/>
          </a:xfrm>
        </p:spPr>
        <p:txBody>
          <a:bodyPr>
            <a:noAutofit/>
          </a:bodyPr>
          <a:lstStyle/>
          <a:p>
            <a:pPr marL="0" indent="0" algn="just"/>
            <a:endParaRPr lang="it-IT" sz="1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000" dirty="0" smtClean="0">
                <a:cs typeface="Times New Roman" panose="02020603050405020304" pitchFamily="18" charset="0"/>
              </a:rPr>
              <a:t>Sulla riva sinistra dello scolo Fossà, sono stati trovati i resti di un villaggio preistorico della tarda età del Bronzo (XV – XIV secolo a.C.). Le campagne di scavo di F. Zorzi </a:t>
            </a:r>
            <a:r>
              <a:rPr lang="it-IT" sz="1000" dirty="0">
                <a:cs typeface="Times New Roman" panose="02020603050405020304" pitchFamily="18" charset="0"/>
              </a:rPr>
              <a:t>n</a:t>
            </a:r>
            <a:r>
              <a:rPr lang="it-IT" sz="1000" dirty="0" smtClean="0">
                <a:cs typeface="Times New Roman" panose="02020603050405020304" pitchFamily="18" charset="0"/>
              </a:rPr>
              <a:t>el 1955 e della Soprintendenza Archeologica del Veneto nel 1999, hanno accertato che l’abitato preistorico era posto su palafitta in ambiente di tipo palustre situato al centro della </a:t>
            </a:r>
            <a:r>
              <a:rPr lang="it-IT" sz="1000" dirty="0" err="1" smtClean="0">
                <a:cs typeface="Times New Roman" panose="02020603050405020304" pitchFamily="18" charset="0"/>
              </a:rPr>
              <a:t>paleovalle</a:t>
            </a:r>
            <a:r>
              <a:rPr lang="it-IT" sz="1000" dirty="0" smtClean="0">
                <a:cs typeface="Times New Roman" panose="02020603050405020304" pitchFamily="18" charset="0"/>
              </a:rPr>
              <a:t> del fiume </a:t>
            </a:r>
            <a:r>
              <a:rPr lang="it-IT" sz="1000" dirty="0" err="1" smtClean="0">
                <a:cs typeface="Times New Roman" panose="02020603050405020304" pitchFamily="18" charset="0"/>
              </a:rPr>
              <a:t>Menago</a:t>
            </a:r>
            <a:r>
              <a:rPr lang="it-IT" sz="1000" dirty="0" smtClean="0">
                <a:cs typeface="Times New Roman" panose="02020603050405020304" pitchFamily="18" charset="0"/>
              </a:rPr>
              <a:t>.</a:t>
            </a:r>
          </a:p>
          <a:p>
            <a:pPr marL="0" indent="0" algn="just"/>
            <a:endParaRPr lang="it-I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/>
            <a:endParaRPr lang="it-IT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100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it-IT" sz="1100" dirty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000" dirty="0" smtClean="0">
                <a:cs typeface="Times New Roman" panose="02020603050405020304" pitchFamily="18" charset="0"/>
              </a:rPr>
              <a:t>Nelle campagne di scavo sono stati rinvenuti pali infissi ed altri posati orizzontalmente sul livello sabbioso di fondo, resti bronzei, ceramici, botanici e faunistici. </a:t>
            </a:r>
            <a:r>
              <a:rPr lang="it-IT" sz="1000" dirty="0">
                <a:cs typeface="Times New Roman" panose="02020603050405020304" pitchFamily="18" charset="0"/>
              </a:rPr>
              <a:t>I</a:t>
            </a:r>
            <a:r>
              <a:rPr lang="it-IT" sz="1000" dirty="0" smtClean="0">
                <a:cs typeface="Times New Roman" panose="02020603050405020304" pitchFamily="18" charset="0"/>
              </a:rPr>
              <a:t>l luogo era ricco di ambienti umidi ripariali, con boscaglie igrofile, canneti e </a:t>
            </a:r>
            <a:r>
              <a:rPr lang="it-IT" sz="1000" dirty="0" err="1" smtClean="0">
                <a:cs typeface="Times New Roman" panose="02020603050405020304" pitchFamily="18" charset="0"/>
              </a:rPr>
              <a:t>cariceti</a:t>
            </a:r>
            <a:r>
              <a:rPr lang="it-IT" sz="1000" dirty="0" smtClean="0">
                <a:cs typeface="Times New Roman" panose="02020603050405020304" pitchFamily="18" charset="0"/>
              </a:rPr>
              <a:t>, prati periodicamente inondati e fossati poco profondi. Il villaggio sorgeva nella golena del </a:t>
            </a:r>
            <a:r>
              <a:rPr lang="it-IT" sz="1000" dirty="0" err="1" smtClean="0">
                <a:cs typeface="Times New Roman" panose="02020603050405020304" pitchFamily="18" charset="0"/>
              </a:rPr>
              <a:t>Menago</a:t>
            </a:r>
            <a:r>
              <a:rPr lang="it-IT" sz="1000" dirty="0" smtClean="0">
                <a:cs typeface="Times New Roman" panose="02020603050405020304" pitchFamily="18" charset="0"/>
              </a:rPr>
              <a:t> con orientamento nordest-sudovest, ai margini di una foresta mista di querce, frassini e ontani. </a:t>
            </a:r>
            <a:r>
              <a:rPr lang="it-IT" sz="1000" dirty="0">
                <a:cs typeface="Times New Roman" panose="02020603050405020304" pitchFamily="18" charset="0"/>
              </a:rPr>
              <a:t>G</a:t>
            </a:r>
            <a:r>
              <a:rPr lang="it-IT" sz="1000" dirty="0" smtClean="0">
                <a:cs typeface="Times New Roman" panose="02020603050405020304" pitchFamily="18" charset="0"/>
              </a:rPr>
              <a:t>li abitanti erano abili allevatori di maiali, capre, pecore, buoi, cavalli e cani. Le altre attività di sostentamento erano la caccia, la raccolta e l’agricoltura; probabilmente si coltivava già il frumento, l’avena e l’orzo. La palude era popolata da lontre, castori, tartarughe palustri e lucci, mentre nei boschi vivevano tassi, cinghiali, caprioli, cervi e gatti selvatic</a:t>
            </a:r>
            <a:r>
              <a:rPr lang="it-IT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</a:t>
            </a:r>
            <a:endParaRPr lang="it-I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>
          <a:xfrm>
            <a:off x="4607496" y="4005064"/>
            <a:ext cx="4536504" cy="2859644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1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buNone/>
            </a:pPr>
            <a:endParaRPr lang="it-IT" sz="1000" dirty="0" smtClean="0"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it-IT" sz="1000" dirty="0" smtClean="0">
                <a:cs typeface="Times New Roman" panose="02020603050405020304" pitchFamily="18" charset="0"/>
              </a:rPr>
              <a:t>La </a:t>
            </a:r>
            <a:r>
              <a:rPr lang="it-IT" sz="1000" dirty="0">
                <a:cs typeface="Times New Roman" panose="02020603050405020304" pitchFamily="18" charset="0"/>
              </a:rPr>
              <a:t>tipologia dei vasi e dei motivi decorativi rientra nell’aspetto culturale delle “Terramare” </a:t>
            </a:r>
            <a:r>
              <a:rPr lang="it-IT" sz="1000" dirty="0" smtClean="0">
                <a:cs typeface="Times New Roman" panose="02020603050405020304" pitchFamily="18" charset="0"/>
              </a:rPr>
              <a:t>emiliane. Il villaggio fu  costruito in una golena asciutta ma con il tempo venne invaso dalla foresta e successivamente subì un progressivo impaludamento che provocò un cambiamento del clima, che passò da caldo secco a fresco umido. Questo fenomeno provocò l’abbandono del villaggio probabilmente durante l’età del Bronzo recente (XII secolo a. C.).  Nel 2011 la palafitta di Tombola di Cerea, è stata inserita tra i </a:t>
            </a:r>
            <a:r>
              <a:rPr lang="it-IT" sz="1000" b="1" dirty="0" smtClean="0">
                <a:cs typeface="Times New Roman" panose="02020603050405020304" pitchFamily="18" charset="0"/>
              </a:rPr>
              <a:t>Siti palafitticoli preistorici dell’arco alpino, </a:t>
            </a:r>
            <a:r>
              <a:rPr lang="it-IT" sz="1000" dirty="0" smtClean="0">
                <a:cs typeface="Times New Roman" panose="02020603050405020304" pitchFamily="18" charset="0"/>
              </a:rPr>
              <a:t>ed iscritta nella Lista del </a:t>
            </a:r>
            <a:r>
              <a:rPr lang="it-IT" sz="1000" b="1" dirty="0" smtClean="0">
                <a:cs typeface="Times New Roman" panose="02020603050405020304" pitchFamily="18" charset="0"/>
              </a:rPr>
              <a:t>Patrimonio Mondiale dell’UNESCO </a:t>
            </a:r>
            <a:r>
              <a:rPr lang="it-IT" sz="1000" dirty="0" smtClean="0">
                <a:cs typeface="Times New Roman" panose="02020603050405020304" pitchFamily="18" charset="0"/>
              </a:rPr>
              <a:t>con la sigla IT -VN-06  Tombola (VR).</a:t>
            </a:r>
          </a:p>
          <a:p>
            <a:pPr marL="0" indent="0" algn="just">
              <a:buNone/>
            </a:pPr>
            <a:r>
              <a:rPr lang="it-IT" sz="800" dirty="0" smtClean="0">
                <a:cs typeface="Times New Roman" panose="02020603050405020304" pitchFamily="18" charset="0"/>
              </a:rPr>
              <a:t>Bibliografia</a:t>
            </a:r>
          </a:p>
          <a:p>
            <a:pPr marL="0" indent="0" algn="just">
              <a:buNone/>
            </a:pPr>
            <a:r>
              <a:rPr lang="it-IT" sz="800" dirty="0" smtClean="0">
                <a:cs typeface="Times New Roman" panose="02020603050405020304" pitchFamily="18" charset="0"/>
              </a:rPr>
              <a:t>Durante Pasa M.V</a:t>
            </a:r>
            <a:r>
              <a:rPr lang="it-IT" sz="800" dirty="0">
                <a:cs typeface="Times New Roman" panose="02020603050405020304" pitchFamily="18" charset="0"/>
              </a:rPr>
              <a:t>., </a:t>
            </a:r>
            <a:r>
              <a:rPr lang="it-IT" sz="800" dirty="0" smtClean="0">
                <a:cs typeface="Times New Roman" panose="02020603050405020304" pitchFamily="18" charset="0"/>
              </a:rPr>
              <a:t>Fasani </a:t>
            </a:r>
            <a:r>
              <a:rPr lang="it-IT" sz="800" dirty="0">
                <a:cs typeface="Times New Roman" panose="02020603050405020304" pitchFamily="18" charset="0"/>
              </a:rPr>
              <a:t>L., </a:t>
            </a:r>
            <a:r>
              <a:rPr lang="it-IT" sz="800" dirty="0" smtClean="0">
                <a:cs typeface="Times New Roman" panose="02020603050405020304" pitchFamily="18" charset="0"/>
              </a:rPr>
              <a:t>Pasa </a:t>
            </a:r>
            <a:r>
              <a:rPr lang="it-IT" sz="800" dirty="0">
                <a:cs typeface="Times New Roman" panose="02020603050405020304" pitchFamily="18" charset="0"/>
              </a:rPr>
              <a:t>A</a:t>
            </a:r>
            <a:r>
              <a:rPr lang="it-IT" sz="800" dirty="0" smtClean="0">
                <a:cs typeface="Times New Roman" panose="02020603050405020304" pitchFamily="18" charset="0"/>
              </a:rPr>
              <a:t>., </a:t>
            </a:r>
            <a:r>
              <a:rPr lang="it-IT" sz="800" dirty="0">
                <a:cs typeface="Times New Roman" panose="02020603050405020304" pitchFamily="18" charset="0"/>
              </a:rPr>
              <a:t>1969, La stazione preistorica di Tombola di Cerea (Verona) (Scavi Zorzi 1955), </a:t>
            </a:r>
            <a:r>
              <a:rPr lang="it-IT" sz="800" dirty="0" smtClean="0">
                <a:cs typeface="Times New Roman" panose="02020603050405020304" pitchFamily="18" charset="0"/>
              </a:rPr>
              <a:t>in: Scritti </a:t>
            </a:r>
            <a:r>
              <a:rPr lang="it-IT" sz="800" dirty="0">
                <a:cs typeface="Times New Roman" panose="02020603050405020304" pitchFamily="18" charset="0"/>
              </a:rPr>
              <a:t>sul quaternario in onore di Angelo Pasa, Verona, Museo Civico di storia naturale </a:t>
            </a:r>
            <a:r>
              <a:rPr lang="it-IT" sz="800" dirty="0" smtClean="0">
                <a:cs typeface="Times New Roman" panose="02020603050405020304" pitchFamily="18" charset="0"/>
              </a:rPr>
              <a:t>di Verona 1969, p. 149-178.</a:t>
            </a:r>
            <a:endParaRPr lang="it-IT" sz="800" dirty="0"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User\Desktop\Area dello scavo 199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280" y="735279"/>
            <a:ext cx="1948759" cy="12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User\Desktop\reperti 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0622" y="2853572"/>
            <a:ext cx="1080445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User\Desktop\reperti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4382" y="2891911"/>
            <a:ext cx="866872" cy="11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User\Desktop\Cartello Tombola e Ontano\Fig.4 sezione villaggio preistorico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208" y="1572485"/>
            <a:ext cx="4284000" cy="791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C:\Users\User\Desktop\Fig.5 Pugnale e punte di freccia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22" y="4660018"/>
            <a:ext cx="792000" cy="818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C:\Users\User\Desktop\Fig.7Anse 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663" y="4694670"/>
            <a:ext cx="1163570" cy="79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5" descr="C:\Users\User\Desktop\reperti archeobotanici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2866387"/>
            <a:ext cx="868233" cy="12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ttangolo 8"/>
          <p:cNvSpPr/>
          <p:nvPr/>
        </p:nvSpPr>
        <p:spPr>
          <a:xfrm>
            <a:off x="4578870" y="2201669"/>
            <a:ext cx="435557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it-IT" sz="1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4617108" y="6208294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it-IT" sz="800" dirty="0" smtClean="0">
              <a:cs typeface="Times New Roman" panose="02020603050405020304" pitchFamily="18" charset="0"/>
            </a:endParaRPr>
          </a:p>
          <a:p>
            <a:r>
              <a:rPr lang="it-IT" sz="800" dirty="0" err="1" smtClean="0">
                <a:cs typeface="Times New Roman" panose="02020603050405020304" pitchFamily="18" charset="0"/>
              </a:rPr>
              <a:t>Salzani</a:t>
            </a:r>
            <a:r>
              <a:rPr lang="it-IT" sz="800" dirty="0" smtClean="0">
                <a:cs typeface="Times New Roman" panose="02020603050405020304" pitchFamily="18" charset="0"/>
              </a:rPr>
              <a:t> L., Balista </a:t>
            </a:r>
            <a:r>
              <a:rPr lang="it-IT" sz="800" dirty="0" err="1" smtClean="0">
                <a:cs typeface="Times New Roman" panose="02020603050405020304" pitchFamily="18" charset="0"/>
              </a:rPr>
              <a:t>C.,Butta</a:t>
            </a:r>
            <a:r>
              <a:rPr lang="it-IT" sz="800" dirty="0" smtClean="0">
                <a:cs typeface="Times New Roman" panose="02020603050405020304" pitchFamily="18" charset="0"/>
              </a:rPr>
              <a:t> P., Martinelli N., Torri </a:t>
            </a:r>
            <a:r>
              <a:rPr lang="it-IT" sz="800" dirty="0" err="1" smtClean="0">
                <a:cs typeface="Times New Roman" panose="02020603050405020304" pitchFamily="18" charset="0"/>
              </a:rPr>
              <a:t>P.,Bosi</a:t>
            </a:r>
            <a:r>
              <a:rPr lang="it-IT" sz="800" dirty="0" smtClean="0">
                <a:cs typeface="Times New Roman" panose="02020603050405020304" pitchFamily="18" charset="0"/>
              </a:rPr>
              <a:t> G., Mazzanti M., Mercuri A.M., Accorsi  C.A.,</a:t>
            </a:r>
            <a:endParaRPr lang="it-IT" sz="800" dirty="0">
              <a:cs typeface="Times New Roman" panose="02020603050405020304" pitchFamily="18" charset="0"/>
            </a:endParaRPr>
          </a:p>
          <a:p>
            <a:r>
              <a:rPr lang="it-IT" sz="800" dirty="0" smtClean="0">
                <a:cs typeface="Times New Roman" panose="02020603050405020304" pitchFamily="18" charset="0"/>
              </a:rPr>
              <a:t>Bertolini M., </a:t>
            </a:r>
            <a:r>
              <a:rPr lang="it-IT" sz="800" dirty="0" err="1" smtClean="0">
                <a:cs typeface="Times New Roman" panose="02020603050405020304" pitchFamily="18" charset="0"/>
              </a:rPr>
              <a:t>Thun</a:t>
            </a:r>
            <a:r>
              <a:rPr lang="it-IT" sz="800" dirty="0" smtClean="0">
                <a:cs typeface="Times New Roman" panose="02020603050405020304" pitchFamily="18" charset="0"/>
              </a:rPr>
              <a:t> </a:t>
            </a:r>
            <a:r>
              <a:rPr lang="it-IT" sz="800" dirty="0" err="1" smtClean="0">
                <a:cs typeface="Times New Roman" panose="02020603050405020304" pitchFamily="18" charset="0"/>
              </a:rPr>
              <a:t>Hohenstein</a:t>
            </a:r>
            <a:r>
              <a:rPr lang="it-IT" sz="800" dirty="0" smtClean="0">
                <a:cs typeface="Times New Roman" panose="02020603050405020304" pitchFamily="18" charset="0"/>
              </a:rPr>
              <a:t> U.,2018</a:t>
            </a:r>
            <a:r>
              <a:rPr lang="it-IT" sz="800" dirty="0">
                <a:cs typeface="Times New Roman" panose="02020603050405020304" pitchFamily="18" charset="0"/>
              </a:rPr>
              <a:t>. La palafitta di Tombola di Cerea (VR) . Lo  scavo  1999</a:t>
            </a:r>
            <a:r>
              <a:rPr lang="it-IT" sz="800" dirty="0" smtClean="0">
                <a:cs typeface="Times New Roman" panose="02020603050405020304" pitchFamily="18" charset="0"/>
              </a:rPr>
              <a:t>. Ipotesi di preistoria vol. 10, p. 51-142.</a:t>
            </a:r>
          </a:p>
          <a:p>
            <a:pPr algn="r"/>
            <a:r>
              <a:rPr lang="it-IT" sz="800" dirty="0">
                <a:cs typeface="Times New Roman" panose="02020603050405020304" pitchFamily="18" charset="0"/>
              </a:rPr>
              <a:t> </a:t>
            </a:r>
            <a:r>
              <a:rPr lang="it-IT" sz="800" dirty="0" smtClean="0">
                <a:cs typeface="Times New Roman" panose="02020603050405020304" pitchFamily="18" charset="0"/>
              </a:rPr>
              <a:t>                                                                                                          Progettazione di Roberto Pollo</a:t>
            </a:r>
            <a:endParaRPr lang="it-IT" sz="800" dirty="0">
              <a:cs typeface="Times New Roman" panose="02020603050405020304" pitchFamily="18" charset="0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54777" y="5777407"/>
            <a:ext cx="4572000" cy="861774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Sono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stati rinvenuti manufatti silicei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(raschiatoi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e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lame); resti bronzei (spilloni e un pugnaletto a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lama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triangolare);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r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eperti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in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osso-corno (pettini, spilloni, una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rotella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raggiata,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tre punte di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freccia, 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un frammento di corno di </a:t>
            </a:r>
            <a:r>
              <a:rPr lang="it-IT" sz="1000" dirty="0" smtClean="0">
                <a:latin typeface="+mj-lt"/>
                <a:cs typeface="Times New Roman" panose="02020603050405020304" pitchFamily="18" charset="0"/>
              </a:rPr>
              <a:t>cervo); frammenti ceramici (tazze, </a:t>
            </a:r>
            <a:r>
              <a:rPr lang="it-IT" sz="1000" dirty="0">
                <a:latin typeface="+mj-lt"/>
                <a:cs typeface="Times New Roman" panose="02020603050405020304" pitchFamily="18" charset="0"/>
              </a:rPr>
              <a:t>ciotole e scodelle carenate e troncoconiche, vasi ovoidali troncoconici, biconici,  globosi e a beccuccio, anse, prese e pesi da telaio e fusarole). </a:t>
            </a:r>
            <a:endParaRPr lang="it-IT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9201" y="4734187"/>
            <a:ext cx="1080000" cy="712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626" y="604474"/>
            <a:ext cx="2362645" cy="172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 descr="C:\Users\User\Desktop\Pannello Brusà\Foto pannello Brusà\Logo Associazione Valle Brusà.jpg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363" y="32871"/>
            <a:ext cx="648000" cy="6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5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9039" y="44441"/>
            <a:ext cx="972000" cy="6193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CasellaDiTesto 13"/>
          <p:cNvSpPr txBox="1"/>
          <p:nvPr/>
        </p:nvSpPr>
        <p:spPr>
          <a:xfrm>
            <a:off x="159208" y="2399468"/>
            <a:ext cx="3899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800" dirty="0" smtClean="0"/>
              <a:t>Profilo geomorfologico del sito palafitticolo di </a:t>
            </a:r>
            <a:r>
              <a:rPr lang="it-IT" sz="800" dirty="0" err="1" smtClean="0"/>
              <a:t>Canàr</a:t>
            </a:r>
            <a:r>
              <a:rPr lang="it-IT" sz="800" dirty="0" smtClean="0"/>
              <a:t> (RO) comparabile  a quello della  </a:t>
            </a:r>
            <a:r>
              <a:rPr lang="it-IT" sz="800" dirty="0" err="1" smtClean="0"/>
              <a:t>paleovalle</a:t>
            </a:r>
            <a:r>
              <a:rPr lang="it-IT" sz="800" dirty="0" smtClean="0"/>
              <a:t> del  </a:t>
            </a:r>
            <a:r>
              <a:rPr lang="it-IT" sz="800" dirty="0" err="1" smtClean="0"/>
              <a:t>Menago</a:t>
            </a:r>
            <a:r>
              <a:rPr lang="it-IT" sz="800" dirty="0" smtClean="0"/>
              <a:t> ( disegno di M. </a:t>
            </a:r>
            <a:r>
              <a:rPr lang="it-IT" sz="800" dirty="0" err="1" smtClean="0"/>
              <a:t>Cupitò</a:t>
            </a:r>
            <a:r>
              <a:rPr lang="it-IT" sz="800" dirty="0" smtClean="0"/>
              <a:t>) </a:t>
            </a:r>
            <a:endParaRPr lang="it-IT" sz="800" dirty="0"/>
          </a:p>
        </p:txBody>
      </p:sp>
      <p:sp>
        <p:nvSpPr>
          <p:cNvPr id="17" name="CasellaDiTesto 16"/>
          <p:cNvSpPr txBox="1"/>
          <p:nvPr/>
        </p:nvSpPr>
        <p:spPr>
          <a:xfrm>
            <a:off x="4366981" y="2332474"/>
            <a:ext cx="26532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        Riproduzione  del modello di palafitte  dell’arco alpino </a:t>
            </a:r>
          </a:p>
          <a:p>
            <a:r>
              <a:rPr lang="it-IT" sz="800" dirty="0" smtClean="0"/>
              <a:t>       (da: unescopalafitteitalia.beniculturali.it)</a:t>
            </a:r>
            <a:endParaRPr lang="it-IT" sz="800" dirty="0"/>
          </a:p>
        </p:txBody>
      </p:sp>
      <p:sp>
        <p:nvSpPr>
          <p:cNvPr id="18" name="CasellaDiTesto 17"/>
          <p:cNvSpPr txBox="1"/>
          <p:nvPr/>
        </p:nvSpPr>
        <p:spPr>
          <a:xfrm>
            <a:off x="7753081" y="4143294"/>
            <a:ext cx="114005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Reperti </a:t>
            </a:r>
            <a:r>
              <a:rPr lang="it-IT" sz="800" dirty="0" err="1" smtClean="0"/>
              <a:t>archeobotanici</a:t>
            </a:r>
            <a:endParaRPr lang="it-IT" sz="800" dirty="0"/>
          </a:p>
        </p:txBody>
      </p:sp>
      <p:sp>
        <p:nvSpPr>
          <p:cNvPr id="19" name="CasellaDiTesto 18"/>
          <p:cNvSpPr txBox="1"/>
          <p:nvPr/>
        </p:nvSpPr>
        <p:spPr>
          <a:xfrm>
            <a:off x="5099427" y="4171605"/>
            <a:ext cx="193835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Reperti in osso-corno , bronzo e  ceramica</a:t>
            </a:r>
            <a:endParaRPr lang="it-IT" sz="800" dirty="0"/>
          </a:p>
        </p:txBody>
      </p:sp>
      <p:sp>
        <p:nvSpPr>
          <p:cNvPr id="20" name="CasellaDiTesto 19"/>
          <p:cNvSpPr txBox="1"/>
          <p:nvPr/>
        </p:nvSpPr>
        <p:spPr>
          <a:xfrm>
            <a:off x="54777" y="5494260"/>
            <a:ext cx="126669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Pugnale e punte di freccia</a:t>
            </a:r>
            <a:endParaRPr lang="it-IT" sz="800" dirty="0"/>
          </a:p>
        </p:txBody>
      </p:sp>
      <p:sp>
        <p:nvSpPr>
          <p:cNvPr id="21" name="CasellaDiTesto 20"/>
          <p:cNvSpPr txBox="1"/>
          <p:nvPr/>
        </p:nvSpPr>
        <p:spPr>
          <a:xfrm>
            <a:off x="1686663" y="5494635"/>
            <a:ext cx="41229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Anse </a:t>
            </a:r>
            <a:endParaRPr lang="it-IT" sz="800" dirty="0"/>
          </a:p>
        </p:txBody>
      </p:sp>
      <p:sp>
        <p:nvSpPr>
          <p:cNvPr id="23" name="CasellaDiTesto 22"/>
          <p:cNvSpPr txBox="1"/>
          <p:nvPr/>
        </p:nvSpPr>
        <p:spPr>
          <a:xfrm>
            <a:off x="7020271" y="2025134"/>
            <a:ext cx="196239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Resti di palafitta alla Tombola (</a:t>
            </a:r>
            <a:r>
              <a:rPr lang="it-IT" sz="800" dirty="0"/>
              <a:t>s</a:t>
            </a:r>
            <a:r>
              <a:rPr lang="it-IT" sz="800" dirty="0" smtClean="0"/>
              <a:t>cavi  1999)</a:t>
            </a:r>
            <a:endParaRPr lang="it-IT" sz="800" dirty="0"/>
          </a:p>
        </p:txBody>
      </p:sp>
      <p:sp>
        <p:nvSpPr>
          <p:cNvPr id="24" name="CasellaDiTesto 23"/>
          <p:cNvSpPr txBox="1"/>
          <p:nvPr/>
        </p:nvSpPr>
        <p:spPr>
          <a:xfrm>
            <a:off x="3494763" y="5494635"/>
            <a:ext cx="48122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800" dirty="0" smtClean="0"/>
              <a:t>Ciotole</a:t>
            </a:r>
            <a:endParaRPr lang="it-IT" sz="800" dirty="0"/>
          </a:p>
        </p:txBody>
      </p:sp>
      <p:pic>
        <p:nvPicPr>
          <p:cNvPr id="15" name="Picture 2" descr="C:\Users\User\Desktop\siti preistorici.JPG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8133" y="129019"/>
            <a:ext cx="542925" cy="487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339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599</Words>
  <Application>Microsoft Office PowerPoint</Application>
  <PresentationFormat>Presentazione su schermo (4:3)</PresentationFormat>
  <Paragraphs>29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Il villaggio palafitticolo dell’Età del Bronzo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villaggio palafitticolo dell’Età del Bronzo</dc:title>
  <dc:creator>User</dc:creator>
  <cp:lastModifiedBy>User</cp:lastModifiedBy>
  <cp:revision>45</cp:revision>
  <dcterms:created xsi:type="dcterms:W3CDTF">2022-06-26T16:02:20Z</dcterms:created>
  <dcterms:modified xsi:type="dcterms:W3CDTF">2022-09-14T07:51:07Z</dcterms:modified>
</cp:coreProperties>
</file>