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368" y="7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FD98B15-C77B-4E5D-B34E-0E978FE95817}" type="datetimeFigureOut">
              <a:rPr lang="it-IT" smtClean="0"/>
              <a:t>14/09/2022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2814068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FD98B15-C77B-4E5D-B34E-0E978FE95817}" type="datetimeFigureOut">
              <a:rPr lang="it-IT" smtClean="0"/>
              <a:t>14/09/2022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366741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FD98B15-C77B-4E5D-B34E-0E978FE95817}" type="datetimeFigureOut">
              <a:rPr lang="it-IT" smtClean="0"/>
              <a:t>14/09/2022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3204350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FD98B15-C77B-4E5D-B34E-0E978FE95817}" type="datetimeFigureOut">
              <a:rPr lang="it-IT" smtClean="0"/>
              <a:t>14/09/2022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1117802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FD98B15-C77B-4E5D-B34E-0E978FE95817}" type="datetimeFigureOut">
              <a:rPr lang="it-IT" smtClean="0"/>
              <a:t>14/09/2022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2508766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FD98B15-C77B-4E5D-B34E-0E978FE95817}" type="datetimeFigureOut">
              <a:rPr lang="it-IT" smtClean="0"/>
              <a:t>14/09/2022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223805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FD98B15-C77B-4E5D-B34E-0E978FE95817}" type="datetimeFigureOut">
              <a:rPr lang="it-IT" smtClean="0"/>
              <a:t>14/09/2022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101660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FD98B15-C77B-4E5D-B34E-0E978FE95817}" type="datetimeFigureOut">
              <a:rPr lang="it-IT" smtClean="0"/>
              <a:t>14/09/2022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3700144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FD98B15-C77B-4E5D-B34E-0E978FE95817}" type="datetimeFigureOut">
              <a:rPr lang="it-IT" smtClean="0"/>
              <a:t>14/09/2022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417529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FD98B15-C77B-4E5D-B34E-0E978FE95817}" type="datetimeFigureOut">
              <a:rPr lang="it-IT" smtClean="0"/>
              <a:t>14/09/2022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277481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FD98B15-C77B-4E5D-B34E-0E978FE95817}" type="datetimeFigureOut">
              <a:rPr lang="it-IT" smtClean="0"/>
              <a:t>14/09/2022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7B5DDA-A627-4DFD-8F87-F4103700C419}" type="slidenum">
              <a:rPr lang="it-IT" smtClean="0"/>
              <a:t>‹N›</a:t>
            </a:fld>
            <a:endParaRPr lang="it-IT"/>
          </a:p>
        </p:txBody>
      </p:sp>
    </p:spTree>
    <p:extLst>
      <p:ext uri="{BB962C8B-B14F-4D97-AF65-F5344CB8AC3E}">
        <p14:creationId xmlns:p14="http://schemas.microsoft.com/office/powerpoint/2010/main" val="4241516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98B15-C77B-4E5D-B34E-0E978FE95817}" type="datetimeFigureOut">
              <a:rPr lang="it-IT" smtClean="0"/>
              <a:t>14/09/2022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7B5DDA-A627-4DFD-8F87-F4103700C419}" type="slidenum">
              <a:rPr lang="it-IT" smtClean="0"/>
              <a:t>‹N›</a:t>
            </a:fld>
            <a:endParaRPr lang="it-IT"/>
          </a:p>
        </p:txBody>
      </p:sp>
    </p:spTree>
    <p:extLst>
      <p:ext uri="{BB962C8B-B14F-4D97-AF65-F5344CB8AC3E}">
        <p14:creationId xmlns:p14="http://schemas.microsoft.com/office/powerpoint/2010/main" val="326894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195736" y="21988"/>
            <a:ext cx="4947188" cy="461665"/>
          </a:xfrm>
          <a:prstGeom prst="rect">
            <a:avLst/>
          </a:prstGeom>
          <a:noFill/>
        </p:spPr>
        <p:txBody>
          <a:bodyPr wrap="none" rtlCol="0">
            <a:spAutoFit/>
          </a:bodyPr>
          <a:lstStyle/>
          <a:p>
            <a:r>
              <a:rPr lang="it-IT" sz="2400" dirty="0" smtClean="0">
                <a:solidFill>
                  <a:srgbClr val="0070C0"/>
                </a:solidFill>
                <a:latin typeface="+mj-lt"/>
              </a:rPr>
              <a:t>Il mistero della «Motta» della Tombola</a:t>
            </a:r>
            <a:endParaRPr lang="it-IT" sz="2400" dirty="0">
              <a:solidFill>
                <a:srgbClr val="0070C0"/>
              </a:solidFill>
              <a:latin typeface="+mj-lt"/>
            </a:endParaRPr>
          </a:p>
        </p:txBody>
      </p:sp>
      <p:sp>
        <p:nvSpPr>
          <p:cNvPr id="5" name="Segnaposto contenuto 4"/>
          <p:cNvSpPr>
            <a:spLocks noGrp="1"/>
          </p:cNvSpPr>
          <p:nvPr>
            <p:ph sz="half" idx="2"/>
          </p:nvPr>
        </p:nvSpPr>
        <p:spPr>
          <a:xfrm>
            <a:off x="-324035" y="620688"/>
            <a:ext cx="3960440" cy="3951288"/>
          </a:xfrm>
        </p:spPr>
        <p:txBody>
          <a:bodyPr>
            <a:noAutofit/>
          </a:bodyPr>
          <a:lstStyle/>
          <a:p>
            <a:pPr algn="just"/>
            <a:r>
              <a:rPr lang="it-IT" sz="1100" dirty="0"/>
              <a:t>Nel cuore della Riserva Naturale Palude Brusà, sorge un rilievo artificiale di forma conica con base circolare del diametro di 25 metri e alta circa 4 metri sul piano di campagna attuale, denominata “Motta della Tombola”. A prima vista potrebbe far pensare ad un’ antica </a:t>
            </a:r>
            <a:r>
              <a:rPr lang="it-IT" sz="1100" dirty="0" err="1"/>
              <a:t>giazàra</a:t>
            </a:r>
            <a:r>
              <a:rPr lang="it-IT" sz="1100" dirty="0"/>
              <a:t>, simile a quelle che </a:t>
            </a:r>
            <a:r>
              <a:rPr lang="it-IT" sz="1100" dirty="0" smtClean="0"/>
              <a:t>servivano </a:t>
            </a:r>
            <a:r>
              <a:rPr lang="it-IT" sz="1100" dirty="0"/>
              <a:t>per conservare cibi e bevande nel periodo estivo. In realtà si tratta di una struttura di epoca bassomedievale e della prima età moderna, classificata tra  le  “fortificazioni di campagna” diffuse nel territorio veronese nei secoli XII e XIII. Queste strutture erano generalmente dotate di una  torre sulla sommità ed erano delimitate da un fossato. Alcuni scavi e sondaggi condotti </a:t>
            </a:r>
            <a:r>
              <a:rPr lang="it-IT" sz="1100" dirty="0" smtClean="0"/>
              <a:t>nel </a:t>
            </a:r>
            <a:r>
              <a:rPr lang="it-IT" sz="1100" dirty="0"/>
              <a:t>1999 dalla Soprintendenza Archeologica del Veneto hanno evidenziato la presenza di strutture databili tra la fine del XIV e XVI secolo. E’ possibile però  che questo sito risalga già al XIII-inizi XIV secolo quando sembrerebbe citato negli Statuti di Cerea  del 1304, che prescrivevano il divieto di “scavare fossati in prossimità dell’’argine del fiume </a:t>
            </a:r>
            <a:r>
              <a:rPr lang="it-IT" sz="1100" dirty="0" err="1"/>
              <a:t>Menago</a:t>
            </a:r>
            <a:r>
              <a:rPr lang="it-IT" sz="1100" dirty="0"/>
              <a:t>, dai molini di S. Zeno fino al </a:t>
            </a:r>
            <a:r>
              <a:rPr lang="it-IT" sz="1100" dirty="0" smtClean="0"/>
              <a:t>ponte </a:t>
            </a:r>
            <a:r>
              <a:rPr lang="it-IT" sz="1100" dirty="0"/>
              <a:t>della tombola” e quindi essa si può presumere già esistente. Il disegno di questa collinetta comunque compare già in antiche mappe di Cerea, tra le quali quella di </a:t>
            </a:r>
            <a:r>
              <a:rPr lang="it-IT" sz="1100" dirty="0" err="1"/>
              <a:t>Iseppo</a:t>
            </a:r>
            <a:r>
              <a:rPr lang="it-IT" sz="1100" dirty="0"/>
              <a:t> Dalli Pontoni del </a:t>
            </a:r>
            <a:r>
              <a:rPr lang="it-IT" sz="1100" dirty="0" smtClean="0"/>
              <a:t>1571.</a:t>
            </a:r>
            <a:endParaRPr lang="it-IT" sz="1100" dirty="0"/>
          </a:p>
        </p:txBody>
      </p:sp>
      <p:sp>
        <p:nvSpPr>
          <p:cNvPr id="7" name="Segnaposto contenuto 6"/>
          <p:cNvSpPr>
            <a:spLocks noGrp="1"/>
          </p:cNvSpPr>
          <p:nvPr>
            <p:ph sz="quarter" idx="4"/>
          </p:nvPr>
        </p:nvSpPr>
        <p:spPr>
          <a:xfrm>
            <a:off x="5462265" y="3417225"/>
            <a:ext cx="3681735" cy="3440775"/>
          </a:xfrm>
        </p:spPr>
        <p:txBody>
          <a:bodyPr>
            <a:normAutofit fontScale="47500" lnSpcReduction="20000"/>
          </a:bodyPr>
          <a:lstStyle/>
          <a:p>
            <a:pPr marL="0" indent="0" algn="just">
              <a:buNone/>
            </a:pPr>
            <a:r>
              <a:rPr lang="it-IT" sz="2300" dirty="0"/>
              <a:t>L’ipotesi </a:t>
            </a:r>
            <a:r>
              <a:rPr lang="it-IT" sz="2300" dirty="0" err="1"/>
              <a:t>archeoastronomica</a:t>
            </a:r>
            <a:r>
              <a:rPr lang="it-IT" sz="2300" dirty="0"/>
              <a:t>, solo parzialmente sostenibile per mancanza di indizi sicuri, propone </a:t>
            </a:r>
            <a:r>
              <a:rPr lang="it-IT" sz="2300" dirty="0" smtClean="0"/>
              <a:t>un’ </a:t>
            </a:r>
            <a:r>
              <a:rPr lang="it-IT" sz="2300" dirty="0"/>
              <a:t>analogia con altri manufatti  la cui posizione e orientamento rispetto al moto apparente del sole permetteva di scandire l’avvicendarsi delle stagioni e costruire “calendari”. Tra le leggende invece ricordiamo quella che descrive la Motta come l’antro di uno “spirito del male” perennemente in lotta contro lo “spirito del bene”. Si narra inoltre che questa collinetta sia stata utilizzata come punto di osservazione e di postazione da guerra  da parte dei soldati durante la dominazione austriaca. Qualunque sia la sua vera storia, questo interessante manufatto si è conservato sino ai giorni nostri grazie alla lungimiranza dell’ing. Bruno Bresciani, che acquistò il terreno intuendone l’importanza storica ed archeologica. Nel 1994 il terreno è stato donato al Centro di Cultura e Biblioteca Comunale di Cerea dalla vedova Bresciani Cecilia </a:t>
            </a:r>
            <a:r>
              <a:rPr lang="it-IT" sz="2300" dirty="0" err="1"/>
              <a:t>Bonciarelli</a:t>
            </a:r>
            <a:r>
              <a:rPr lang="it-IT" sz="2300" dirty="0"/>
              <a:t>.</a:t>
            </a:r>
          </a:p>
          <a:p>
            <a:pPr algn="just"/>
            <a:endParaRPr lang="it-IT" sz="2300" dirty="0" smtClean="0"/>
          </a:p>
          <a:p>
            <a:pPr marL="0" indent="0" algn="just">
              <a:buNone/>
            </a:pPr>
            <a:r>
              <a:rPr lang="it-IT" sz="1900" dirty="0" smtClean="0"/>
              <a:t>Bibliografia:</a:t>
            </a:r>
          </a:p>
          <a:p>
            <a:pPr marL="0" indent="0" algn="just">
              <a:buNone/>
            </a:pPr>
            <a:r>
              <a:rPr lang="it-IT" sz="1900" dirty="0" smtClean="0"/>
              <a:t>Giarola </a:t>
            </a:r>
            <a:r>
              <a:rPr lang="it-IT" sz="1900" dirty="0"/>
              <a:t>P., 1995 - La Motta della Tombola: un enigma da svelare – opera segnalata al Premio Bresciani</a:t>
            </a:r>
          </a:p>
          <a:p>
            <a:pPr marL="0" indent="0" algn="just">
              <a:buNone/>
            </a:pPr>
            <a:r>
              <a:rPr lang="it-IT" sz="1900" dirty="0" err="1"/>
              <a:t>Saggioro</a:t>
            </a:r>
            <a:r>
              <a:rPr lang="it-IT" sz="1900" dirty="0"/>
              <a:t> F., </a:t>
            </a:r>
            <a:r>
              <a:rPr lang="it-IT" sz="1900" dirty="0" err="1"/>
              <a:t>Varanini</a:t>
            </a:r>
            <a:r>
              <a:rPr lang="it-IT" sz="1900" dirty="0"/>
              <a:t> G.M., 2013 -  Motte, recinti e siti con fossato nel territorio veronese. Dati e riflessioni tra fonti scritte e archeologiche (IX-XIV secolo), Archeologia medievale, 40, pp. 133-144.</a:t>
            </a:r>
          </a:p>
          <a:p>
            <a:pPr marL="0" indent="0" algn="r">
              <a:buNone/>
            </a:pPr>
            <a:endParaRPr lang="it-IT" sz="1900" b="1" dirty="0"/>
          </a:p>
          <a:p>
            <a:pPr marL="0" indent="0" algn="r">
              <a:buNone/>
            </a:pPr>
            <a:r>
              <a:rPr lang="it-IT" sz="1900" dirty="0" smtClean="0"/>
              <a:t>Progettazione di Roberto Pollo</a:t>
            </a:r>
            <a:endParaRPr lang="it-IT" sz="1900" dirty="0"/>
          </a:p>
        </p:txBody>
      </p:sp>
      <p:pic>
        <p:nvPicPr>
          <p:cNvPr id="1026" name="Picture 2" descr="C:\Users\User\Desktop\aerofoto tombola 195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5885" y="4895323"/>
            <a:ext cx="1476000" cy="148848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Desktop\Motta 195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718563"/>
            <a:ext cx="2232000" cy="22010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User\Desktop\Cartello Tombola e Ontano\archeoastronomi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58991" y="746974"/>
            <a:ext cx="2616489" cy="162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User\Desktop\Cartello Tombola e Ontano\Fig.1 Carta  Dalli Pontoni 1571 - Copia.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5223" y="4894489"/>
            <a:ext cx="1584000" cy="142447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User\Desktop\Localizzazione tombola e scavi 1999.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16284" y="3501008"/>
            <a:ext cx="1562055" cy="2155240"/>
          </a:xfrm>
          <a:prstGeom prst="rect">
            <a:avLst/>
          </a:prstGeom>
          <a:noFill/>
          <a:extLst>
            <a:ext uri="{909E8E84-426E-40DD-AFC4-6F175D3DCCD1}">
              <a14:hiddenFill xmlns:a14="http://schemas.microsoft.com/office/drawing/2010/main">
                <a:solidFill>
                  <a:srgbClr val="FFFFFF"/>
                </a:solidFill>
              </a14:hiddenFill>
            </a:ext>
          </a:extLst>
        </p:spPr>
      </p:pic>
      <p:sp>
        <p:nvSpPr>
          <p:cNvPr id="8" name="CasellaDiTesto 7"/>
          <p:cNvSpPr txBox="1"/>
          <p:nvPr/>
        </p:nvSpPr>
        <p:spPr>
          <a:xfrm>
            <a:off x="3756666" y="5714166"/>
            <a:ext cx="1339849" cy="584775"/>
          </a:xfrm>
          <a:prstGeom prst="rect">
            <a:avLst/>
          </a:prstGeom>
          <a:noFill/>
        </p:spPr>
        <p:txBody>
          <a:bodyPr wrap="square" rtlCol="0">
            <a:spAutoFit/>
          </a:bodyPr>
          <a:lstStyle/>
          <a:p>
            <a:r>
              <a:rPr lang="it-IT" sz="800" dirty="0" smtClean="0"/>
              <a:t>Localizzazione geografica della «motta» e del sito palafitticolo dell’Età del Bronzo (*)</a:t>
            </a:r>
            <a:endParaRPr lang="it-IT" sz="800" dirty="0"/>
          </a:p>
        </p:txBody>
      </p:sp>
      <p:sp>
        <p:nvSpPr>
          <p:cNvPr id="9" name="CasellaDiTesto 8"/>
          <p:cNvSpPr txBox="1"/>
          <p:nvPr/>
        </p:nvSpPr>
        <p:spPr>
          <a:xfrm>
            <a:off x="3707800" y="2990049"/>
            <a:ext cx="1678665" cy="215444"/>
          </a:xfrm>
          <a:prstGeom prst="rect">
            <a:avLst/>
          </a:prstGeom>
          <a:noFill/>
        </p:spPr>
        <p:txBody>
          <a:bodyPr wrap="none" rtlCol="0">
            <a:spAutoFit/>
          </a:bodyPr>
          <a:lstStyle/>
          <a:p>
            <a:r>
              <a:rPr lang="it-IT" sz="800" dirty="0" smtClean="0"/>
              <a:t>La «motta» della Tombola  nel 1955</a:t>
            </a:r>
            <a:endParaRPr lang="it-IT" sz="800" dirty="0"/>
          </a:p>
        </p:txBody>
      </p:sp>
      <p:sp>
        <p:nvSpPr>
          <p:cNvPr id="10" name="CasellaDiTesto 9"/>
          <p:cNvSpPr txBox="1"/>
          <p:nvPr/>
        </p:nvSpPr>
        <p:spPr>
          <a:xfrm>
            <a:off x="6218595" y="2405274"/>
            <a:ext cx="2897283" cy="584775"/>
          </a:xfrm>
          <a:prstGeom prst="rect">
            <a:avLst/>
          </a:prstGeom>
          <a:noFill/>
        </p:spPr>
        <p:txBody>
          <a:bodyPr wrap="square" rtlCol="0">
            <a:spAutoFit/>
          </a:bodyPr>
          <a:lstStyle/>
          <a:p>
            <a:pPr algn="just"/>
            <a:r>
              <a:rPr lang="it-IT" sz="800" dirty="0" smtClean="0">
                <a:ea typeface="Calibri"/>
                <a:cs typeface="Times New Roman"/>
              </a:rPr>
              <a:t>L’ipotesi </a:t>
            </a:r>
            <a:r>
              <a:rPr lang="it-IT" sz="800" dirty="0" err="1" smtClean="0">
                <a:ea typeface="Calibri"/>
                <a:cs typeface="Times New Roman"/>
              </a:rPr>
              <a:t>archeoastronomica</a:t>
            </a:r>
            <a:r>
              <a:rPr lang="it-IT" sz="800" dirty="0">
                <a:ea typeface="Calibri"/>
                <a:cs typeface="Times New Roman"/>
              </a:rPr>
              <a:t>:</a:t>
            </a:r>
            <a:r>
              <a:rPr lang="it-IT" sz="800" dirty="0" smtClean="0">
                <a:ea typeface="Calibri"/>
                <a:cs typeface="Times New Roman"/>
              </a:rPr>
              <a:t> </a:t>
            </a:r>
            <a:r>
              <a:rPr lang="it-IT" sz="800" dirty="0">
                <a:ea typeface="Calibri"/>
                <a:cs typeface="Times New Roman"/>
              </a:rPr>
              <a:t>u</a:t>
            </a:r>
            <a:r>
              <a:rPr lang="it-IT" sz="800" dirty="0" smtClean="0">
                <a:ea typeface="Calibri"/>
                <a:cs typeface="Times New Roman"/>
              </a:rPr>
              <a:t>n </a:t>
            </a:r>
            <a:r>
              <a:rPr lang="it-IT" sz="800" dirty="0">
                <a:ea typeface="Calibri"/>
                <a:cs typeface="Times New Roman"/>
              </a:rPr>
              <a:t>osservatore attento alla levata e al tramonto del sole nel corso dell’anno </a:t>
            </a:r>
            <a:r>
              <a:rPr lang="it-IT" sz="800" dirty="0" smtClean="0">
                <a:ea typeface="Calibri"/>
                <a:cs typeface="Times New Roman"/>
              </a:rPr>
              <a:t>sarebbe </a:t>
            </a:r>
            <a:r>
              <a:rPr lang="it-IT" sz="800" dirty="0">
                <a:ea typeface="Calibri"/>
                <a:cs typeface="Times New Roman"/>
              </a:rPr>
              <a:t>stato in grado di riconoscere il mutamento delle posizioni del sole ed il ripetersi dello stesso modello di moto un anno dopo l’altro </a:t>
            </a:r>
            <a:r>
              <a:rPr lang="it-IT" sz="800" dirty="0" smtClean="0">
                <a:ea typeface="Calibri"/>
                <a:cs typeface="Times New Roman"/>
              </a:rPr>
              <a:t>.</a:t>
            </a:r>
            <a:endParaRPr lang="it-IT" sz="800" dirty="0">
              <a:ea typeface="Calibri"/>
              <a:cs typeface="Times New Roman"/>
            </a:endParaRPr>
          </a:p>
        </p:txBody>
      </p:sp>
      <p:sp>
        <p:nvSpPr>
          <p:cNvPr id="11" name="CasellaDiTesto 10"/>
          <p:cNvSpPr txBox="1"/>
          <p:nvPr/>
        </p:nvSpPr>
        <p:spPr>
          <a:xfrm>
            <a:off x="25574" y="6402275"/>
            <a:ext cx="1931939" cy="215444"/>
          </a:xfrm>
          <a:prstGeom prst="rect">
            <a:avLst/>
          </a:prstGeom>
          <a:noFill/>
        </p:spPr>
        <p:txBody>
          <a:bodyPr wrap="none" rtlCol="0">
            <a:spAutoFit/>
          </a:bodyPr>
          <a:lstStyle/>
          <a:p>
            <a:r>
              <a:rPr lang="it-IT" sz="800" dirty="0" smtClean="0"/>
              <a:t>La mappa di </a:t>
            </a:r>
            <a:r>
              <a:rPr lang="it-IT" sz="800" dirty="0" err="1" smtClean="0"/>
              <a:t>Iseppo</a:t>
            </a:r>
            <a:r>
              <a:rPr lang="it-IT" sz="800" dirty="0" smtClean="0"/>
              <a:t> Dalli Pontoni del 1571</a:t>
            </a:r>
            <a:endParaRPr lang="it-IT" sz="800" dirty="0"/>
          </a:p>
        </p:txBody>
      </p:sp>
      <p:sp>
        <p:nvSpPr>
          <p:cNvPr id="12" name="CasellaDiTesto 11"/>
          <p:cNvSpPr txBox="1"/>
          <p:nvPr/>
        </p:nvSpPr>
        <p:spPr>
          <a:xfrm>
            <a:off x="2050539" y="6423536"/>
            <a:ext cx="1553630" cy="215444"/>
          </a:xfrm>
          <a:prstGeom prst="rect">
            <a:avLst/>
          </a:prstGeom>
          <a:noFill/>
        </p:spPr>
        <p:txBody>
          <a:bodyPr wrap="none" rtlCol="0">
            <a:spAutoFit/>
          </a:bodyPr>
          <a:lstStyle/>
          <a:p>
            <a:r>
              <a:rPr lang="it-IT" sz="800" dirty="0" err="1" smtClean="0"/>
              <a:t>Aerofoto</a:t>
            </a:r>
            <a:r>
              <a:rPr lang="it-IT" sz="800" dirty="0" smtClean="0"/>
              <a:t> della </a:t>
            </a:r>
            <a:r>
              <a:rPr lang="it-IT" sz="800" dirty="0" smtClean="0"/>
              <a:t>«Motta</a:t>
            </a:r>
            <a:r>
              <a:rPr lang="it-IT" sz="800" dirty="0" smtClean="0"/>
              <a:t>» </a:t>
            </a:r>
            <a:r>
              <a:rPr lang="it-IT" sz="800" dirty="0" smtClean="0"/>
              <a:t>del </a:t>
            </a:r>
            <a:r>
              <a:rPr lang="it-IT" sz="800" dirty="0" smtClean="0"/>
              <a:t>1955</a:t>
            </a:r>
            <a:endParaRPr lang="it-IT" sz="800" dirty="0"/>
          </a:p>
        </p:txBody>
      </p:sp>
      <p:pic>
        <p:nvPicPr>
          <p:cNvPr id="2" name="Picture 2" descr="C:\Users\User\Desktop\Pannello Brusà\Foto pannello Brusà\Logo Associazione Valle Brusà.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0796" y="41717"/>
            <a:ext cx="612000" cy="612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12360" y="21988"/>
            <a:ext cx="936000" cy="59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6983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537</Words>
  <Application>Microsoft Office PowerPoint</Application>
  <PresentationFormat>Presentazione su schermo (4:3)</PresentationFormat>
  <Paragraphs>14</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Tema di Office</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User</cp:lastModifiedBy>
  <cp:revision>20</cp:revision>
  <dcterms:created xsi:type="dcterms:W3CDTF">2022-06-25T07:21:06Z</dcterms:created>
  <dcterms:modified xsi:type="dcterms:W3CDTF">2022-09-14T07:49:29Z</dcterms:modified>
</cp:coreProperties>
</file>